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F356-EC92-4167-869F-08B10F10D5E0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3BF1-6F4D-4ECF-86F1-D5173731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61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73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58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39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39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44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57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53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74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76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3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06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44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9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3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56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4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42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16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76BE8-8560-438D-AD93-0081F9ED97D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9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41A8-ADF9-4ACC-9440-9275159683B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elationandcreation.com/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7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3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27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0727B0-0DC6-4615-A822-3A6D46EBFD9C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92929"/>
                </a:solidFill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3482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3482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</p:grpSp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29" name="Rectangle 13">
            <a:hlinkClick r:id="rId2"/>
          </p:cNvPr>
          <p:cNvSpPr>
            <a:spLocks noChangeArrowheads="1"/>
          </p:cNvSpPr>
          <p:nvPr/>
        </p:nvSpPr>
        <p:spPr bwMode="auto">
          <a:xfrm>
            <a:off x="3048000" y="6324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>
                <a:solidFill>
                  <a:srgbClr val="292929"/>
                </a:solidFill>
              </a:rPr>
              <a:t>Wallace, Steven J.</a:t>
            </a:r>
            <a:endParaRPr lang="en-US" altLang="en-US" sz="1400">
              <a:solidFill>
                <a:srgbClr val="29292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292929"/>
                </a:solidFill>
              </a:rPr>
              <a:t>www.RevelationAndCreation.com</a:t>
            </a:r>
          </a:p>
        </p:txBody>
      </p:sp>
    </p:spTree>
    <p:extLst>
      <p:ext uri="{BB962C8B-B14F-4D97-AF65-F5344CB8AC3E}">
        <p14:creationId xmlns:p14="http://schemas.microsoft.com/office/powerpoint/2010/main" val="4328900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48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82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2BBEC-5EC7-4635-BD32-387C65FA5EC4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55695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50A98-F08F-4C7B-8BAF-CE6194365C06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38187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9E716-A30E-4541-8755-2CAA8E08518F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46556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086B0-8651-44C1-B09C-0E7109FC9B34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88715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E4416-BED9-4D11-BA0A-EF5EDB910C41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68318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2A026-9B83-4176-8B6E-EA4F8276DFAB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76281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9739F-1F5C-42F8-AA6F-7F96C061E7B3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67745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80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624F9-F3CE-4447-8FF5-0E384C74926C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44846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90769-DF3F-440B-9532-309D412F81D7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51815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DFF8F-1D4A-432B-A7E0-17EBA9CFC597}" type="slidenum">
              <a:rPr lang="en-US" altLang="en-US">
                <a:solidFill>
                  <a:srgbClr val="292929"/>
                </a:solidFill>
              </a:rPr>
              <a:pPr/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99821"/>
      </p:ext>
    </p:extLst>
  </p:cSld>
  <p:clrMapOvr>
    <a:masterClrMapping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7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8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9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9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509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4509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509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509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9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74F0FE-389B-44D3-B562-3A183750238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081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50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096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5F7E5-4E0C-4BF4-B248-4A81E4D9E80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6328"/>
      </p:ext>
    </p:extLst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908EF-902A-43EE-92B0-ECE248C1531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20453"/>
      </p:ext>
    </p:extLst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26E0F-8B60-4B3C-87E4-7E2E4A181F6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94788"/>
      </p:ext>
    </p:extLst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A2F1F-9C02-4D7D-BD00-F7D89189A89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21689"/>
      </p:ext>
    </p:extLst>
  </p:cSld>
  <p:clrMapOvr>
    <a:masterClrMapping/>
  </p:clrMapOvr>
  <p:transition spd="slow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8C4A-D53D-4F9A-A616-A604D4AFB2F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47329"/>
      </p:ext>
    </p:extLst>
  </p:cSld>
  <p:clrMapOvr>
    <a:masterClrMapping/>
  </p:clrMapOvr>
  <p:transition spd="slow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7A8E5-6E07-408A-A4FA-F513EE0CE43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2124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071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6C78F-0E00-4F1C-8591-9E283C99CC3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18747"/>
      </p:ext>
    </p:extLst>
  </p:cSld>
  <p:clrMapOvr>
    <a:masterClrMapping/>
  </p:clrMapOvr>
  <p:transition spd="slow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B089-A4D6-482A-AD98-3166300C8C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70534"/>
      </p:ext>
    </p:extLst>
  </p:cSld>
  <p:clrMapOvr>
    <a:masterClrMapping/>
  </p:clrMapOvr>
  <p:transition spd="slow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1A42-D97A-43BD-AA84-B7BAC81F517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37934"/>
      </p:ext>
    </p:extLst>
  </p:cSld>
  <p:clrMapOvr>
    <a:masterClrMapping/>
  </p:clrMapOvr>
  <p:transition spd="slow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BF1E0-2372-4206-B197-8B29D01754C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3646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6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6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3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10C2F-E11C-48A2-97BB-15A33A25D55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5A7E-740B-48CD-88E2-6885650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64382E-6842-4D0B-8675-C24B2A81F3C6}" type="slidenum">
              <a:rPr lang="en-US" alt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292929"/>
              </a:solidFill>
            </a:endParaRPr>
          </a:p>
        </p:txBody>
      </p:sp>
      <p:sp>
        <p:nvSpPr>
          <p:cNvPr id="3380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3380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403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3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3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3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4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5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406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4406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7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7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407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3F5CD1-986E-49E6-926B-438D0C117D67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605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9" grpId="0"/>
      <p:bldP spid="4407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Revelation 4-5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“Throne Scene”</a:t>
            </a:r>
          </a:p>
        </p:txBody>
      </p:sp>
    </p:spTree>
    <p:extLst>
      <p:ext uri="{BB962C8B-B14F-4D97-AF65-F5344CB8AC3E}">
        <p14:creationId xmlns:p14="http://schemas.microsoft.com/office/powerpoint/2010/main" val="381554849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80275" cy="4876800"/>
          </a:xfrm>
        </p:spPr>
        <p:txBody>
          <a:bodyPr/>
          <a:lstStyle/>
          <a:p>
            <a:pPr lvl="1"/>
            <a:r>
              <a:rPr lang="en-US" altLang="en-US" sz="3200" dirty="0"/>
              <a:t>Seven Spirits (Holy Spirit)</a:t>
            </a:r>
          </a:p>
          <a:p>
            <a:pPr lvl="2"/>
            <a:r>
              <a:rPr lang="en-US" altLang="en-US" sz="2800" dirty="0" smtClean="0"/>
              <a:t>burning lamps </a:t>
            </a:r>
            <a:r>
              <a:rPr lang="en-US" altLang="en-US" sz="2800" dirty="0"/>
              <a:t>(illumination)</a:t>
            </a:r>
          </a:p>
          <a:p>
            <a:pPr lvl="3"/>
            <a:r>
              <a:rPr lang="en-US" altLang="en-US" sz="2400" dirty="0"/>
              <a:t>word = lamp (Ps. 119:105)</a:t>
            </a:r>
          </a:p>
          <a:p>
            <a:pPr lvl="3"/>
            <a:r>
              <a:rPr lang="en-US" altLang="en-US" sz="2400" dirty="0"/>
              <a:t>word = truth (Jn. 17:17)</a:t>
            </a:r>
          </a:p>
          <a:p>
            <a:pPr lvl="3"/>
            <a:r>
              <a:rPr lang="en-US" altLang="en-US" sz="2400" dirty="0" smtClean="0"/>
              <a:t>guide </a:t>
            </a:r>
            <a:r>
              <a:rPr lang="en-US" altLang="en-US" sz="2400" dirty="0"/>
              <a:t>apostles into truth (Jn. </a:t>
            </a:r>
            <a:r>
              <a:rPr lang="en-US" altLang="en-US" sz="2400" dirty="0" smtClean="0"/>
              <a:t>16:13; 2 Pet. 1:21)</a:t>
            </a:r>
          </a:p>
          <a:p>
            <a:pPr lvl="3"/>
            <a:r>
              <a:rPr lang="en-US" altLang="en-US" sz="2400" b="1" dirty="0" smtClean="0"/>
              <a:t>POINT</a:t>
            </a:r>
            <a:r>
              <a:rPr lang="en-US" altLang="en-US" sz="2400" dirty="0" smtClean="0"/>
              <a:t>: this book is given by the Spirit (Rev. 2:7, 11, 17, 29; 3:6, 13, 22; 14:13; 22:17)</a:t>
            </a:r>
            <a:endParaRPr lang="en-US" altLang="en-US" sz="2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GOD ON THE THRONE 4:1-6</a:t>
            </a:r>
          </a:p>
        </p:txBody>
      </p:sp>
    </p:spTree>
    <p:extLst>
      <p:ext uri="{BB962C8B-B14F-4D97-AF65-F5344CB8AC3E}">
        <p14:creationId xmlns:p14="http://schemas.microsoft.com/office/powerpoint/2010/main" val="352969568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80275" cy="4876800"/>
          </a:xfrm>
        </p:spPr>
        <p:txBody>
          <a:bodyPr/>
          <a:lstStyle/>
          <a:p>
            <a:pPr lvl="1"/>
            <a:r>
              <a:rPr lang="en-US" altLang="en-US" sz="3200" dirty="0" smtClean="0"/>
              <a:t>Sea </a:t>
            </a:r>
            <a:r>
              <a:rPr lang="en-US" altLang="en-US" sz="3200" dirty="0"/>
              <a:t>of </a:t>
            </a:r>
            <a:r>
              <a:rPr lang="en-US" altLang="en-US" sz="3200" dirty="0" smtClean="0"/>
              <a:t>glass</a:t>
            </a:r>
          </a:p>
          <a:p>
            <a:pPr lvl="2"/>
            <a:r>
              <a:rPr lang="en-US" altLang="en-US" dirty="0" smtClean="0"/>
              <a:t>calm</a:t>
            </a:r>
            <a:r>
              <a:rPr lang="en-US" altLang="en-US" dirty="0"/>
              <a:t>, no </a:t>
            </a:r>
            <a:r>
              <a:rPr lang="en-US" altLang="en-US" dirty="0" smtClean="0"/>
              <a:t>stormy disturbances</a:t>
            </a:r>
          </a:p>
          <a:p>
            <a:pPr lvl="2"/>
            <a:r>
              <a:rPr lang="en-US" altLang="en-US" dirty="0"/>
              <a:t>barrier between us and God</a:t>
            </a:r>
          </a:p>
          <a:p>
            <a:pPr lvl="2"/>
            <a:r>
              <a:rPr lang="en-US" altLang="en-US" dirty="0" smtClean="0"/>
              <a:t>reflective</a:t>
            </a:r>
          </a:p>
          <a:p>
            <a:pPr lvl="1"/>
            <a:endParaRPr lang="en-US" altLang="en-US" sz="32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GOD ON THE THRONE 4:1-6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4191000"/>
            <a:ext cx="5867400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pc="-150" dirty="0">
                <a:solidFill>
                  <a:sysClr val="windowText" lastClr="000000"/>
                </a:solidFill>
              </a:rPr>
              <a:t>“Now </a:t>
            </a:r>
            <a:r>
              <a:rPr lang="en-US" sz="3200" spc="-150" dirty="0">
                <a:solidFill>
                  <a:sysClr val="windowText" lastClr="000000"/>
                </a:solidFill>
              </a:rPr>
              <a:t>I saw a new heaven and a new earth, for the first heaven and the first earth had passed away. </a:t>
            </a:r>
            <a:r>
              <a:rPr lang="en-US" sz="3200" spc="-150" dirty="0">
                <a:solidFill>
                  <a:sysClr val="windowText" lastClr="000000"/>
                </a:solidFill>
              </a:rPr>
              <a:t>Also there was no more </a:t>
            </a:r>
            <a:r>
              <a:rPr lang="en-US" sz="3200" spc="-150" dirty="0">
                <a:solidFill>
                  <a:sysClr val="windowText" lastClr="000000"/>
                </a:solidFill>
              </a:rPr>
              <a:t>sea” </a:t>
            </a:r>
            <a:r>
              <a:rPr lang="en-US" sz="3200" spc="-150" dirty="0" smtClean="0">
                <a:solidFill>
                  <a:sysClr val="windowText" lastClr="000000"/>
                </a:solidFill>
              </a:rPr>
              <a:t/>
            </a:r>
            <a:br>
              <a:rPr lang="en-US" sz="3200" spc="-150" dirty="0" smtClean="0">
                <a:solidFill>
                  <a:sysClr val="windowText" lastClr="000000"/>
                </a:solidFill>
              </a:rPr>
            </a:br>
            <a:r>
              <a:rPr lang="en-US" sz="3200" spc="-150" dirty="0" smtClean="0">
                <a:solidFill>
                  <a:sysClr val="windowText" lastClr="000000"/>
                </a:solidFill>
              </a:rPr>
              <a:t>(</a:t>
            </a:r>
            <a:r>
              <a:rPr lang="en-US" sz="3200" spc="-150" dirty="0">
                <a:solidFill>
                  <a:sysClr val="windowText" lastClr="000000"/>
                </a:solidFill>
              </a:rPr>
              <a:t>Rev. </a:t>
            </a:r>
            <a:r>
              <a:rPr lang="en-US" sz="3200" spc="-150" dirty="0">
                <a:solidFill>
                  <a:sysClr val="windowText" lastClr="000000"/>
                </a:solidFill>
              </a:rPr>
              <a:t>21:1)</a:t>
            </a:r>
            <a:endParaRPr lang="en-US" sz="3200" spc="-15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606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bldLvl="4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Living Creatures 4:6b-8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midst the throne and around the </a:t>
            </a:r>
            <a:r>
              <a:rPr lang="en-US" altLang="en-US" sz="2800" dirty="0" smtClean="0"/>
              <a:t>throne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eyes in front and </a:t>
            </a:r>
            <a:r>
              <a:rPr lang="en-US" altLang="en-US" sz="2800" dirty="0" smtClean="0"/>
              <a:t>behind—sees everything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050064"/>
              </p:ext>
            </p:extLst>
          </p:nvPr>
        </p:nvGraphicFramePr>
        <p:xfrm>
          <a:off x="838200" y="3124200"/>
          <a:ext cx="7696200" cy="366493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565400"/>
                <a:gridCol w="2565400"/>
                <a:gridCol w="2565400"/>
              </a:tblGrid>
              <a:tr h="843175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LIVING CREATURES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2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Ezekiel</a:t>
                      </a:r>
                      <a:br>
                        <a:rPr lang="en-US" sz="2400" dirty="0" smtClean="0"/>
                      </a:br>
                      <a:r>
                        <a:rPr lang="en-US" sz="2000" dirty="0" smtClean="0"/>
                        <a:t>(Ezek. 1; 10; 41)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John</a:t>
                      </a:r>
                      <a:br>
                        <a:rPr lang="en-US" sz="2400" dirty="0" smtClean="0"/>
                      </a:br>
                      <a:r>
                        <a:rPr lang="en-US" sz="2000" dirty="0" smtClean="0"/>
                        <a:t>(Rev. 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Isaiah</a:t>
                      </a:r>
                      <a:br>
                        <a:rPr lang="en-US" sz="2400" dirty="0" smtClean="0"/>
                      </a:br>
                      <a:r>
                        <a:rPr lang="en-US" sz="2000" dirty="0" smtClean="0"/>
                        <a:t>(Is. 6)</a:t>
                      </a:r>
                      <a:endParaRPr lang="en-US" sz="2000" dirty="0"/>
                    </a:p>
                  </a:txBody>
                  <a:tcPr/>
                </a:tc>
              </a:tr>
              <a:tr h="2059757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Four creatures</a:t>
                      </a:r>
                    </a:p>
                    <a:p>
                      <a:r>
                        <a:rPr lang="en-US" sz="1800" b="0" dirty="0" smtClean="0"/>
                        <a:t>Full</a:t>
                      </a:r>
                      <a:r>
                        <a:rPr lang="en-US" sz="1800" b="0" baseline="0" dirty="0" smtClean="0"/>
                        <a:t> of eyes</a:t>
                      </a:r>
                    </a:p>
                    <a:p>
                      <a:r>
                        <a:rPr lang="en-US" sz="1800" b="0" baseline="0" dirty="0" smtClean="0"/>
                        <a:t>Two or four faces</a:t>
                      </a:r>
                    </a:p>
                    <a:p>
                      <a:r>
                        <a:rPr lang="en-US" sz="1800" b="0" baseline="0" dirty="0" smtClean="0"/>
                        <a:t>Four wings</a:t>
                      </a:r>
                    </a:p>
                    <a:p>
                      <a:r>
                        <a:rPr lang="en-US" sz="1800" b="0" baseline="0" dirty="0" smtClean="0"/>
                        <a:t>Flying </a:t>
                      </a:r>
                    </a:p>
                    <a:p>
                      <a:r>
                        <a:rPr lang="en-US" sz="1800" b="0" baseline="0" dirty="0" smtClean="0"/>
                        <a:t>Cherubim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Four creatures</a:t>
                      </a:r>
                    </a:p>
                    <a:p>
                      <a:r>
                        <a:rPr lang="en-US" sz="1800" b="0" dirty="0" smtClean="0"/>
                        <a:t>Full of eyes</a:t>
                      </a:r>
                    </a:p>
                    <a:p>
                      <a:r>
                        <a:rPr lang="en-US" sz="1800" b="0" dirty="0" smtClean="0"/>
                        <a:t>Different</a:t>
                      </a:r>
                      <a:r>
                        <a:rPr lang="en-US" sz="1800" b="0" baseline="0" dirty="0" smtClean="0"/>
                        <a:t> face on each</a:t>
                      </a:r>
                    </a:p>
                    <a:p>
                      <a:r>
                        <a:rPr lang="en-US" sz="1800" b="0" baseline="0" dirty="0" smtClean="0"/>
                        <a:t>Six wings</a:t>
                      </a:r>
                    </a:p>
                    <a:p>
                      <a:r>
                        <a:rPr lang="en-US" sz="1800" b="0" baseline="0" dirty="0" smtClean="0"/>
                        <a:t>Praising God</a:t>
                      </a:r>
                    </a:p>
                    <a:p>
                      <a:r>
                        <a:rPr lang="en-US" sz="1800" b="0" baseline="0" dirty="0" smtClean="0"/>
                        <a:t>Not mentioned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Not</a:t>
                      </a:r>
                      <a:r>
                        <a:rPr lang="en-US" sz="1800" b="0" baseline="0" dirty="0" smtClean="0"/>
                        <a:t> mentioned</a:t>
                      </a:r>
                    </a:p>
                    <a:p>
                      <a:r>
                        <a:rPr lang="en-US" sz="1800" b="0" baseline="0" dirty="0" smtClean="0"/>
                        <a:t>Not mentioned</a:t>
                      </a:r>
                    </a:p>
                    <a:p>
                      <a:r>
                        <a:rPr lang="en-US" sz="1800" b="0" baseline="0" dirty="0" smtClean="0"/>
                        <a:t>One face</a:t>
                      </a:r>
                    </a:p>
                    <a:p>
                      <a:r>
                        <a:rPr lang="en-US" sz="1800" b="0" baseline="0" dirty="0" smtClean="0"/>
                        <a:t>Six wings</a:t>
                      </a:r>
                    </a:p>
                    <a:p>
                      <a:r>
                        <a:rPr lang="en-US" sz="1800" b="0" baseline="0" dirty="0" smtClean="0"/>
                        <a:t>Praising God</a:t>
                      </a:r>
                    </a:p>
                    <a:p>
                      <a:r>
                        <a:rPr lang="en-US" sz="1800" b="0" baseline="0" dirty="0" smtClean="0"/>
                        <a:t>Seraphim</a:t>
                      </a:r>
                      <a:endParaRPr lang="en-US" sz="18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31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Living Creatures 4:6b-8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Cherubim—Ezekiel </a:t>
            </a:r>
            <a:r>
              <a:rPr lang="en-US" altLang="en-US" dirty="0"/>
              <a:t>1:4-21; 10:20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role: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guarding (Gen. 3:24)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praising God (Rev. </a:t>
            </a:r>
            <a:r>
              <a:rPr lang="en-US" altLang="en-US" sz="2600" dirty="0" smtClean="0"/>
              <a:t>4:8, 9)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s</a:t>
            </a:r>
            <a:r>
              <a:rPr lang="en-US" altLang="en-US" sz="2600" dirty="0" smtClean="0"/>
              <a:t>ignificance of the closeness of God </a:t>
            </a:r>
            <a:br>
              <a:rPr lang="en-US" altLang="en-US" sz="2600" dirty="0" smtClean="0"/>
            </a:br>
            <a:r>
              <a:rPr lang="en-US" altLang="en-US" sz="2600" dirty="0" smtClean="0"/>
              <a:t>(Ex. 25:17-22; Ps. 99:1; Nu. 7:89)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Seraphim </a:t>
            </a:r>
            <a:r>
              <a:rPr lang="en-US" altLang="en-US" dirty="0"/>
              <a:t>(</a:t>
            </a:r>
            <a:r>
              <a:rPr lang="en-US" altLang="en-US" dirty="0" smtClean="0"/>
              <a:t>fiery)—Isaiah </a:t>
            </a:r>
            <a:r>
              <a:rPr lang="en-US" altLang="en-US" dirty="0"/>
              <a:t>6:1-4 (cf. Ezek. 1:13)</a:t>
            </a:r>
          </a:p>
        </p:txBody>
      </p:sp>
    </p:spTree>
    <p:extLst>
      <p:ext uri="{BB962C8B-B14F-4D97-AF65-F5344CB8AC3E}">
        <p14:creationId xmlns:p14="http://schemas.microsoft.com/office/powerpoint/2010/main" val="18169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Living Creatures (4:6b-8)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00200"/>
            <a:ext cx="8194675" cy="5257800"/>
          </a:xfrm>
        </p:spPr>
        <p:txBody>
          <a:bodyPr/>
          <a:lstStyle/>
          <a:p>
            <a:r>
              <a:rPr lang="en-US" altLang="en-US" dirty="0"/>
              <a:t>Significance of Descriptions:</a:t>
            </a:r>
          </a:p>
          <a:p>
            <a:pPr lvl="1"/>
            <a:r>
              <a:rPr lang="en-US" altLang="en-US" b="1" dirty="0"/>
              <a:t>LION</a:t>
            </a:r>
            <a:r>
              <a:rPr lang="en-US" altLang="en-US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“COURAGE,” “STRENGTH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b="1" dirty="0"/>
              <a:t>CALF</a:t>
            </a:r>
            <a:r>
              <a:rPr lang="en-US" altLang="en-US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/>
              <a:t>	“ENDURANCE,” “USEFULNESS,” “SERVICE”</a:t>
            </a:r>
          </a:p>
          <a:p>
            <a:pPr lvl="1"/>
            <a:r>
              <a:rPr lang="en-US" altLang="en-US" b="1" dirty="0"/>
              <a:t>MAN</a:t>
            </a:r>
            <a:r>
              <a:rPr lang="en-US" altLang="en-US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/>
              <a:t>	“</a:t>
            </a:r>
            <a:r>
              <a:rPr lang="en-US" altLang="en-US" dirty="0" smtClean="0"/>
              <a:t>INTELLIGENCE”</a:t>
            </a:r>
            <a:endParaRPr lang="en-US" altLang="en-US" dirty="0"/>
          </a:p>
          <a:p>
            <a:pPr lvl="1"/>
            <a:r>
              <a:rPr lang="en-US" altLang="en-US" b="1" dirty="0"/>
              <a:t>EAGLE</a:t>
            </a:r>
            <a:r>
              <a:rPr lang="en-US" altLang="en-US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/>
              <a:t>	“VELOCITY,” “SWIFTNESS”</a:t>
            </a:r>
          </a:p>
        </p:txBody>
      </p:sp>
    </p:spTree>
    <p:extLst>
      <p:ext uri="{BB962C8B-B14F-4D97-AF65-F5344CB8AC3E}">
        <p14:creationId xmlns:p14="http://schemas.microsoft.com/office/powerpoint/2010/main" val="43689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Living Creatures (4:6b-8)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Their message:</a:t>
            </a:r>
          </a:p>
          <a:p>
            <a:pPr lvl="1"/>
            <a:r>
              <a:rPr lang="en-US" altLang="en-US" sz="3600" b="1" dirty="0">
                <a:solidFill>
                  <a:srgbClr val="7030A0"/>
                </a:solidFill>
              </a:rPr>
              <a:t>purity</a:t>
            </a:r>
            <a:r>
              <a:rPr lang="en-US" altLang="en-US" sz="3600" dirty="0"/>
              <a:t> </a:t>
            </a:r>
            <a:r>
              <a:rPr lang="en-US" altLang="en-US" sz="3200" dirty="0"/>
              <a:t>of God: </a:t>
            </a:r>
            <a:endParaRPr lang="en-US" altLang="en-US" sz="3200" dirty="0" smtClean="0"/>
          </a:p>
          <a:p>
            <a:pPr lvl="2"/>
            <a:r>
              <a:rPr lang="en-US" altLang="en-US" dirty="0" smtClean="0"/>
              <a:t>“Holy</a:t>
            </a:r>
            <a:r>
              <a:rPr lang="en-US" altLang="en-US" dirty="0"/>
              <a:t>, Holy, </a:t>
            </a:r>
            <a:r>
              <a:rPr lang="en-US" altLang="en-US" dirty="0" smtClean="0"/>
              <a:t>Holy”</a:t>
            </a:r>
            <a:endParaRPr lang="en-US" altLang="en-US" dirty="0"/>
          </a:p>
          <a:p>
            <a:pPr lvl="1"/>
            <a:r>
              <a:rPr lang="en-US" altLang="en-US" sz="3600" b="1" dirty="0">
                <a:solidFill>
                  <a:srgbClr val="7030A0"/>
                </a:solidFill>
              </a:rPr>
              <a:t>p</a:t>
            </a:r>
            <a:r>
              <a:rPr lang="en-US" altLang="en-US" sz="3600" b="1" dirty="0" smtClean="0">
                <a:solidFill>
                  <a:srgbClr val="7030A0"/>
                </a:solidFill>
              </a:rPr>
              <a:t>ower</a:t>
            </a:r>
            <a:r>
              <a:rPr lang="en-US" altLang="en-US" sz="3600" dirty="0" smtClean="0"/>
              <a:t> </a:t>
            </a:r>
            <a:r>
              <a:rPr lang="en-US" altLang="en-US" sz="3200" dirty="0" smtClean="0"/>
              <a:t>of God</a:t>
            </a:r>
            <a:r>
              <a:rPr lang="en-US" altLang="en-US" sz="3200" dirty="0"/>
              <a:t>: </a:t>
            </a:r>
            <a:endParaRPr lang="en-US" altLang="en-US" sz="3200" dirty="0" smtClean="0"/>
          </a:p>
          <a:p>
            <a:pPr lvl="2"/>
            <a:r>
              <a:rPr lang="en-US" altLang="en-US" dirty="0" smtClean="0"/>
              <a:t>“</a:t>
            </a:r>
            <a:r>
              <a:rPr lang="en-US" altLang="en-US" dirty="0"/>
              <a:t>Lord God </a:t>
            </a:r>
            <a:r>
              <a:rPr lang="en-US" altLang="en-US" dirty="0" smtClean="0"/>
              <a:t>Almighty”</a:t>
            </a:r>
          </a:p>
          <a:p>
            <a:pPr lvl="1"/>
            <a:r>
              <a:rPr lang="en-US" altLang="en-US" sz="36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3600" b="1" dirty="0" smtClean="0">
                <a:solidFill>
                  <a:srgbClr val="7030A0"/>
                </a:solidFill>
              </a:rPr>
              <a:t>ermanence</a:t>
            </a:r>
            <a:r>
              <a:rPr lang="en-US" altLang="en-US" sz="3600" dirty="0" smtClean="0"/>
              <a:t> </a:t>
            </a:r>
            <a:r>
              <a:rPr lang="en-US" altLang="en-US" sz="3200" dirty="0" smtClean="0"/>
              <a:t>of God: </a:t>
            </a:r>
          </a:p>
          <a:p>
            <a:pPr lvl="2"/>
            <a:r>
              <a:rPr lang="en-US" altLang="en-US" dirty="0" smtClean="0"/>
              <a:t>“Who was</a:t>
            </a:r>
            <a:r>
              <a:rPr lang="en-US" altLang="en-US" dirty="0"/>
              <a:t>, </a:t>
            </a:r>
            <a:r>
              <a:rPr lang="en-US" altLang="en-US" dirty="0" smtClean="0"/>
              <a:t>and is</a:t>
            </a:r>
            <a:r>
              <a:rPr lang="en-US" altLang="en-US" dirty="0"/>
              <a:t>, </a:t>
            </a:r>
            <a:r>
              <a:rPr lang="en-US" altLang="en-US" dirty="0" smtClean="0"/>
              <a:t>and is </a:t>
            </a:r>
            <a:r>
              <a:rPr lang="en-US" altLang="en-US" dirty="0"/>
              <a:t>to </a:t>
            </a:r>
            <a:r>
              <a:rPr lang="en-US" altLang="en-US" dirty="0" smtClean="0"/>
              <a:t>come!”</a:t>
            </a:r>
          </a:p>
          <a:p>
            <a:pPr lvl="1"/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1207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Heavenly Praise (4:9-11)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4 living creatures are closest</a:t>
            </a:r>
          </a:p>
          <a:p>
            <a:r>
              <a:rPr lang="en-US" altLang="en-US"/>
              <a:t>24 elders</a:t>
            </a:r>
          </a:p>
          <a:p>
            <a:pPr lvl="1"/>
            <a:r>
              <a:rPr lang="en-US" altLang="en-US"/>
              <a:t>fall down before Him</a:t>
            </a:r>
          </a:p>
          <a:p>
            <a:pPr lvl="1"/>
            <a:r>
              <a:rPr lang="en-US" altLang="en-US"/>
              <a:t>cast their crowns before the throne</a:t>
            </a:r>
          </a:p>
        </p:txBody>
      </p:sp>
    </p:spTree>
    <p:extLst>
      <p:ext uri="{BB962C8B-B14F-4D97-AF65-F5344CB8AC3E}">
        <p14:creationId xmlns:p14="http://schemas.microsoft.com/office/powerpoint/2010/main" val="40898952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Heavenly Praise (4:9-11)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419600"/>
          </a:xfrm>
        </p:spPr>
        <p:txBody>
          <a:bodyPr/>
          <a:lstStyle/>
          <a:p>
            <a:r>
              <a:rPr lang="en-US" altLang="en-US"/>
              <a:t>The Song (v. 11)</a:t>
            </a:r>
          </a:p>
          <a:p>
            <a:pPr lvl="1"/>
            <a:r>
              <a:rPr lang="en-US" altLang="en-US"/>
              <a:t>God is worthy of all glory, honor and power because all things glorious, honorable and powerful come from Him.</a:t>
            </a:r>
          </a:p>
          <a:p>
            <a:pPr lvl="2"/>
            <a:r>
              <a:rPr lang="en-US" altLang="en-US"/>
              <a:t>He is the sum of all glory, honor and power</a:t>
            </a:r>
          </a:p>
          <a:p>
            <a:pPr lvl="1"/>
            <a:r>
              <a:rPr lang="en-US" altLang="en-US"/>
              <a:t>Anything that is truly glorious, honorable or powerful points back to the Creator</a:t>
            </a:r>
          </a:p>
          <a:p>
            <a:pPr lvl="1"/>
            <a:r>
              <a:rPr lang="en-US" altLang="en-US"/>
              <a:t>He created all things (cf. Acts 17:24-28)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797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WORD: </a:t>
            </a:r>
            <a:r>
              <a:rPr lang="en-US" sz="4800" b="1" dirty="0" smtClean="0">
                <a:solidFill>
                  <a:srgbClr val="7030A0"/>
                </a:solidFill>
              </a:rPr>
              <a:t>“THRONE”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John had shown that Satan’s throne was at work on earth (Rev. 2:13)</a:t>
            </a:r>
          </a:p>
          <a:p>
            <a:r>
              <a:rPr lang="en-US" dirty="0" smtClean="0"/>
              <a:t>Jesus had invited those who overcome to sit on His throne as He did with the Father (Rev. 3:21)</a:t>
            </a:r>
          </a:p>
          <a:p>
            <a:r>
              <a:rPr lang="en-US" dirty="0" smtClean="0"/>
              <a:t>Chapter 4 describes and emphasizes the “throne”</a:t>
            </a:r>
          </a:p>
          <a:p>
            <a:pPr lvl="1"/>
            <a:r>
              <a:rPr lang="en-US" dirty="0" smtClean="0"/>
              <a:t>14 of the 40 times it is found is in this chapter!</a:t>
            </a:r>
          </a:p>
          <a:p>
            <a:pPr lvl="1"/>
            <a:r>
              <a:rPr lang="en-US" dirty="0" smtClean="0"/>
              <a:t>It is the center of all relationships in the chapter!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898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50" dirty="0" smtClean="0"/>
              <a:t>The </a:t>
            </a:r>
            <a:r>
              <a:rPr lang="en-US" spc="-15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THRONE ROOM </a:t>
            </a:r>
            <a:r>
              <a:rPr lang="en-US" spc="-150" dirty="0" smtClean="0"/>
              <a:t>of </a:t>
            </a:r>
            <a:r>
              <a:rPr lang="en-US" spc="-15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GOD</a:t>
            </a:r>
            <a:endParaRPr lang="en-US" spc="-15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7924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On the throne—</a:t>
            </a:r>
            <a:r>
              <a:rPr lang="en-US" b="1" dirty="0" smtClean="0">
                <a:solidFill>
                  <a:srgbClr val="7030A0"/>
                </a:solidFill>
              </a:rPr>
              <a:t>grandeur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Around the throne—</a:t>
            </a:r>
            <a:r>
              <a:rPr lang="en-US" b="1" dirty="0" smtClean="0">
                <a:solidFill>
                  <a:srgbClr val="7030A0"/>
                </a:solidFill>
              </a:rPr>
              <a:t>graciousness</a:t>
            </a:r>
            <a:endParaRPr lang="en-US" dirty="0" smtClean="0"/>
          </a:p>
          <a:p>
            <a:r>
              <a:rPr lang="en-US" dirty="0" smtClean="0"/>
              <a:t>From the throne—</a:t>
            </a:r>
            <a:r>
              <a:rPr lang="en-US" b="1" dirty="0" smtClean="0">
                <a:solidFill>
                  <a:srgbClr val="7030A0"/>
                </a:solidFill>
              </a:rPr>
              <a:t>government</a:t>
            </a:r>
            <a:endParaRPr lang="en-US" dirty="0" smtClean="0"/>
          </a:p>
          <a:p>
            <a:r>
              <a:rPr lang="en-US" dirty="0" smtClean="0"/>
              <a:t>Before the throne—</a:t>
            </a:r>
            <a:r>
              <a:rPr lang="en-US" b="1" dirty="0" smtClean="0">
                <a:solidFill>
                  <a:srgbClr val="7030A0"/>
                </a:solidFill>
              </a:rPr>
              <a:t>guidance</a:t>
            </a:r>
            <a:endParaRPr lang="en-US" dirty="0" smtClean="0"/>
          </a:p>
          <a:p>
            <a:r>
              <a:rPr lang="en-US" dirty="0" smtClean="0"/>
              <a:t>In the midst of the throne—</a:t>
            </a:r>
            <a:r>
              <a:rPr lang="en-US" b="1" dirty="0" smtClean="0">
                <a:solidFill>
                  <a:srgbClr val="7030A0"/>
                </a:solidFill>
              </a:rPr>
              <a:t>greatness</a:t>
            </a:r>
            <a:endParaRPr lang="en-US" dirty="0" smtClean="0"/>
          </a:p>
          <a:p>
            <a:r>
              <a:rPr lang="en-US" dirty="0" smtClean="0"/>
              <a:t>To the throne—</a:t>
            </a:r>
            <a:r>
              <a:rPr lang="en-US" b="1" dirty="0" smtClean="0">
                <a:solidFill>
                  <a:srgbClr val="7030A0"/>
                </a:solidFill>
              </a:rPr>
              <a:t>gratitude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825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GOD ON THE THRONE 4:1-6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OPEN DOOR INTO HEAVEN (vv. 1-2)</a:t>
            </a:r>
          </a:p>
          <a:p>
            <a:pPr lvl="1"/>
            <a:r>
              <a:rPr lang="en-US" altLang="en-US" dirty="0" smtClean="0"/>
              <a:t>“After these things”—after seeing the things pertaining to the seven churches</a:t>
            </a:r>
          </a:p>
          <a:p>
            <a:pPr lvl="1"/>
            <a:r>
              <a:rPr lang="en-US" altLang="en-US" dirty="0" smtClean="0"/>
              <a:t>Ezekiel 1:1; 2 </a:t>
            </a:r>
            <a:r>
              <a:rPr lang="en-US" altLang="en-US" dirty="0"/>
              <a:t>Corinthians 12:1-4</a:t>
            </a:r>
          </a:p>
          <a:p>
            <a:pPr lvl="1"/>
            <a:r>
              <a:rPr lang="en-US" altLang="en-US" dirty="0"/>
              <a:t>heaven’s perspective</a:t>
            </a:r>
          </a:p>
          <a:p>
            <a:pPr lvl="1"/>
            <a:r>
              <a:rPr lang="en-US" altLang="en-US" dirty="0"/>
              <a:t>immediate in the Spirit</a:t>
            </a:r>
          </a:p>
          <a:p>
            <a:pPr lvl="1"/>
            <a:r>
              <a:rPr lang="en-US" altLang="en-US" dirty="0"/>
              <a:t>sees God on throne</a:t>
            </a:r>
          </a:p>
        </p:txBody>
      </p:sp>
    </p:spTree>
    <p:extLst>
      <p:ext uri="{BB962C8B-B14F-4D97-AF65-F5344CB8AC3E}">
        <p14:creationId xmlns:p14="http://schemas.microsoft.com/office/powerpoint/2010/main" val="3239000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 bldLvl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c350 Bd BT" pitchFamily="82" charset="0"/>
              </a:rPr>
              <a:t>An</a:t>
            </a: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c350 Bd BT" pitchFamily="82" charset="0"/>
              </a:rPr>
              <a:t>Observation</a:t>
            </a: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876800"/>
          </a:xfrm>
        </p:spPr>
        <p:txBody>
          <a:bodyPr/>
          <a:lstStyle/>
          <a:p>
            <a:r>
              <a:rPr lang="en-US" altLang="en-US"/>
              <a:t>Every crude and vulgar religion misplaces the glory, honor and power of the Creator into the created (idols, men, men’s accomplishments, animals, sun, moon, stars, etc). </a:t>
            </a:r>
          </a:p>
          <a:p>
            <a:r>
              <a:rPr lang="en-US" altLang="en-US" i="1"/>
              <a:t>“Who exchanged the truth of God for the lie, and worship and serve the creature rather than the Creator, who is blessed forever. Amen”</a:t>
            </a:r>
            <a:r>
              <a:rPr lang="en-US" altLang="en-US"/>
              <a:t> (Rom. 1:25).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38987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84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c350 Bd BT" pitchFamily="82" charset="0"/>
              </a:rPr>
              <a:t>An</a:t>
            </a: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c350 Bd BT" pitchFamily="82" charset="0"/>
              </a:rPr>
              <a:t>Observation</a:t>
            </a: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876800"/>
          </a:xfrm>
        </p:spPr>
        <p:txBody>
          <a:bodyPr/>
          <a:lstStyle/>
          <a:p>
            <a:r>
              <a:rPr lang="en-US" altLang="en-US" dirty="0" smtClean="0"/>
              <a:t>Why do the creatures in heaven enthusiastically bring glory and honor to God while many on earth refuse to do so?</a:t>
            </a:r>
            <a:endParaRPr lang="en-US" altLang="en-US" dirty="0"/>
          </a:p>
          <a:p>
            <a:pPr lvl="1"/>
            <a:r>
              <a:rPr lang="en-US" altLang="en-US" dirty="0" smtClean="0"/>
              <a:t>Luke 16:15; Jeremiah 2:5; Ephesians 4:17-19; Romans 1:28; 8:7; etc.</a:t>
            </a:r>
          </a:p>
          <a:p>
            <a:pPr lvl="1"/>
            <a:r>
              <a:rPr lang="en-US" altLang="en-US" dirty="0" smtClean="0"/>
              <a:t>Psalm 96:1-9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925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Revelation 4:11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“You </a:t>
            </a:r>
            <a:r>
              <a:rPr lang="en-US" dirty="0"/>
              <a:t>are worthy, O Lord, To receive glory and honor and power; For You created all things, And by Your will they exist and were created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“Where did I come from?</a:t>
            </a:r>
          </a:p>
          <a:p>
            <a:pPr lvl="1"/>
            <a:r>
              <a:rPr lang="en-US" dirty="0" smtClean="0"/>
              <a:t>“Why am I here?”</a:t>
            </a:r>
          </a:p>
          <a:p>
            <a:pPr lvl="1"/>
            <a:r>
              <a:rPr lang="en-US" dirty="0" smtClean="0"/>
              <a:t>“Where am I going?”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471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c350 Bd BT" pitchFamily="82" charset="0"/>
              </a:rPr>
              <a:t>Some</a:t>
            </a: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tc350 Bd BT" pitchFamily="82" charset="0"/>
              </a:rPr>
              <a:t>Questions</a:t>
            </a: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399" cy="4876800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3"/>
              </a:buBlip>
            </a:pPr>
            <a:r>
              <a:rPr lang="en-US" altLang="en-US" sz="3600" b="1" dirty="0"/>
              <a:t>Who or what do you worship?</a:t>
            </a:r>
          </a:p>
          <a:p>
            <a:pPr>
              <a:buBlip>
                <a:blip r:embed="rId3"/>
              </a:buBlip>
            </a:pPr>
            <a:r>
              <a:rPr lang="en-US" altLang="en-US" sz="3600" b="1" dirty="0"/>
              <a:t>Who or what do you serve? </a:t>
            </a:r>
          </a:p>
          <a:p>
            <a:pPr>
              <a:buBlip>
                <a:blip r:embed="rId3"/>
              </a:buBlip>
            </a:pPr>
            <a:r>
              <a:rPr lang="en-US" altLang="en-US" sz="3600" b="1" dirty="0"/>
              <a:t>Why do you believe what you believe? </a:t>
            </a:r>
          </a:p>
          <a:p>
            <a:pPr>
              <a:buBlip>
                <a:blip r:embed="rId3"/>
              </a:buBlip>
            </a:pPr>
            <a:r>
              <a:rPr lang="en-US" altLang="en-US" sz="3600" b="1" dirty="0"/>
              <a:t>Why do you worship where you worship</a:t>
            </a:r>
            <a:r>
              <a:rPr lang="en-US" altLang="en-US" sz="3600" b="1" dirty="0" smtClean="0"/>
              <a:t>?</a:t>
            </a:r>
          </a:p>
          <a:p>
            <a:pPr>
              <a:buBlip>
                <a:blip r:embed="rId3"/>
              </a:buBlip>
            </a:pPr>
            <a:r>
              <a:rPr lang="en-US" altLang="en-US" sz="3600" b="1" dirty="0" smtClean="0"/>
              <a:t>Why do you worship the way you worship?</a:t>
            </a:r>
          </a:p>
          <a:p>
            <a:pPr>
              <a:buBlip>
                <a:blip r:embed="rId3"/>
              </a:buBlip>
            </a:pPr>
            <a:r>
              <a:rPr lang="en-US" altLang="en-US" sz="3600" b="1" dirty="0" smtClean="0"/>
              <a:t>D</a:t>
            </a:r>
            <a:r>
              <a:rPr lang="en-US" altLang="en-US" sz="3600" b="1" dirty="0" smtClean="0"/>
              <a:t>ecision making based on the glorious throne of God or mere personal preference and convenience?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9244535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latin typeface="Calligrapher" pitchFamily="2" charset="0"/>
              </a:rPr>
              <a:t>The Point: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800" dirty="0">
                <a:latin typeface="Chaucer" pitchFamily="2" charset="0"/>
              </a:rPr>
              <a:t>While things can be frightening and uncertain on earth, God is calmly </a:t>
            </a:r>
            <a:r>
              <a:rPr lang="en-US" altLang="en-US" sz="4800" dirty="0" smtClean="0">
                <a:latin typeface="Chaucer" pitchFamily="2" charset="0"/>
              </a:rPr>
              <a:t>ruling </a:t>
            </a:r>
            <a:r>
              <a:rPr lang="en-US" altLang="en-US" sz="4800" dirty="0">
                <a:latin typeface="Chaucer" pitchFamily="2" charset="0"/>
              </a:rPr>
              <a:t>from heaven!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667000" y="6248400"/>
            <a:ext cx="54197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292929"/>
                </a:solidFill>
              </a:rPr>
              <a:t>Example: Sennacherib (2 Kin. 19:35)</a:t>
            </a:r>
          </a:p>
        </p:txBody>
      </p:sp>
    </p:spTree>
    <p:extLst>
      <p:ext uri="{BB962C8B-B14F-4D97-AF65-F5344CB8AC3E}">
        <p14:creationId xmlns:p14="http://schemas.microsoft.com/office/powerpoint/2010/main" val="40113291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John </a:t>
            </a:r>
            <a:r>
              <a:rPr lang="en-US" altLang="en-US" dirty="0" smtClean="0"/>
              <a:t>16:33</a:t>
            </a:r>
            <a:endParaRPr lang="en-US" altLang="en-US" dirty="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46125" y="1676400"/>
            <a:ext cx="763587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i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"These things I have spoken to you, that in Me you may have peace. In the world you will have tribulation; but be of good cheer, I have overcome the world."</a:t>
            </a:r>
          </a:p>
        </p:txBody>
      </p:sp>
    </p:spTree>
    <p:extLst>
      <p:ext uri="{BB962C8B-B14F-4D97-AF65-F5344CB8AC3E}">
        <p14:creationId xmlns:p14="http://schemas.microsoft.com/office/powerpoint/2010/main" val="220834236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581400"/>
          </a:xfrm>
        </p:spPr>
        <p:txBody>
          <a:bodyPr/>
          <a:lstStyle/>
          <a:p>
            <a:r>
              <a:rPr lang="en-US" altLang="en-US" dirty="0"/>
              <a:t>HIS GLORIOUS APPEARANCE (v. 3)</a:t>
            </a:r>
          </a:p>
          <a:p>
            <a:pPr lvl="1"/>
            <a:r>
              <a:rPr lang="en-US" altLang="en-US" dirty="0"/>
              <a:t>“throne” is referred to over 40 times in </a:t>
            </a:r>
            <a:r>
              <a:rPr lang="en-US" altLang="en-US" i="1" dirty="0"/>
              <a:t>Revelation</a:t>
            </a:r>
          </a:p>
          <a:p>
            <a:pPr lvl="1"/>
            <a:r>
              <a:rPr lang="en-US" altLang="en-US" dirty="0" err="1"/>
              <a:t>Micaiah</a:t>
            </a:r>
            <a:r>
              <a:rPr lang="en-US" altLang="en-US" dirty="0"/>
              <a:t> </a:t>
            </a:r>
            <a:r>
              <a:rPr lang="en-US" altLang="en-US" dirty="0" smtClean="0"/>
              <a:t>(1 </a:t>
            </a:r>
            <a:r>
              <a:rPr lang="en-US" altLang="en-US" dirty="0"/>
              <a:t>Kin. 22:19)</a:t>
            </a:r>
          </a:p>
          <a:p>
            <a:pPr lvl="1"/>
            <a:r>
              <a:rPr lang="en-US" altLang="en-US" dirty="0" smtClean="0"/>
              <a:t>Personal appearance</a:t>
            </a:r>
            <a:r>
              <a:rPr lang="en-US" altLang="en-US" dirty="0" smtClean="0"/>
              <a:t> </a:t>
            </a:r>
            <a:r>
              <a:rPr lang="en-US" altLang="en-US" dirty="0"/>
              <a:t>of </a:t>
            </a:r>
            <a:r>
              <a:rPr lang="en-US" altLang="en-US" dirty="0" smtClean="0"/>
              <a:t>God figuratively described:</a:t>
            </a:r>
            <a:endParaRPr lang="en-US" altLang="en-US" dirty="0"/>
          </a:p>
          <a:p>
            <a:pPr lvl="2"/>
            <a:r>
              <a:rPr lang="en-US" altLang="en-US" dirty="0"/>
              <a:t>Jasper </a:t>
            </a:r>
            <a:r>
              <a:rPr lang="en-US" altLang="en-US" dirty="0" smtClean="0"/>
              <a:t>(clear or to shine </a:t>
            </a:r>
            <a:br>
              <a:rPr lang="en-US" altLang="en-US" dirty="0" smtClean="0"/>
            </a:br>
            <a:r>
              <a:rPr lang="en-US" altLang="en-US" dirty="0" smtClean="0"/>
              <a:t>like crystal, 21:11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 err="1"/>
              <a:t>S</a:t>
            </a:r>
            <a:r>
              <a:rPr lang="en-US" altLang="en-US" dirty="0" err="1" smtClean="0"/>
              <a:t>ardius</a:t>
            </a:r>
            <a:r>
              <a:rPr lang="en-US" altLang="en-US" dirty="0" smtClean="0"/>
              <a:t> </a:t>
            </a:r>
            <a:r>
              <a:rPr lang="en-US" altLang="en-US" dirty="0"/>
              <a:t>(red gem)</a:t>
            </a:r>
          </a:p>
          <a:p>
            <a:pPr lvl="1"/>
            <a:endParaRPr lang="en-US" altLang="en-US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371600" y="6299200"/>
            <a:ext cx="33940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292929"/>
                </a:solidFill>
              </a:rPr>
              <a:t>see also Psalm 89:14; 97:2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412875"/>
          </a:xfrm>
          <a:noFill/>
          <a:ln/>
        </p:spPr>
        <p:txBody>
          <a:bodyPr/>
          <a:lstStyle/>
          <a:p>
            <a:r>
              <a:rPr lang="en-US" altLang="en-US" dirty="0"/>
              <a:t>GOD ON THE THRONE 4:1-6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81512"/>
            <a:ext cx="3168650" cy="2376488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42858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4"/>
      <p:bldP spid="409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Rainbow </a:t>
            </a:r>
            <a:r>
              <a:rPr lang="en-US" altLang="en-US" sz="3600" dirty="0" smtClean="0"/>
              <a:t>around the throne (v</a:t>
            </a:r>
            <a:r>
              <a:rPr lang="en-US" altLang="en-US" sz="3600" dirty="0"/>
              <a:t>. 3)</a:t>
            </a:r>
          </a:p>
          <a:p>
            <a:pPr lvl="1"/>
            <a:r>
              <a:rPr lang="en-US" altLang="en-US" sz="3200" dirty="0" smtClean="0"/>
              <a:t>Appearance as an emerald (green)</a:t>
            </a:r>
          </a:p>
          <a:p>
            <a:pPr lvl="1"/>
            <a:r>
              <a:rPr lang="en-US" altLang="en-US" sz="3200" dirty="0" smtClean="0"/>
              <a:t>Noah’s Covenant </a:t>
            </a:r>
            <a:br>
              <a:rPr lang="en-US" altLang="en-US" sz="3200" dirty="0" smtClean="0"/>
            </a:br>
            <a:r>
              <a:rPr lang="en-US" altLang="en-US" sz="3200" dirty="0" smtClean="0"/>
              <a:t>(Gen. 9:8-17)</a:t>
            </a:r>
            <a:endParaRPr lang="en-US" altLang="en-US" sz="3200" dirty="0"/>
          </a:p>
          <a:p>
            <a:pPr lvl="2"/>
            <a:r>
              <a:rPr lang="en-US" altLang="en-US" dirty="0" smtClean="0"/>
              <a:t>God’s faithfulness to </a:t>
            </a:r>
            <a:br>
              <a:rPr lang="en-US" altLang="en-US" dirty="0" smtClean="0"/>
            </a:br>
            <a:r>
              <a:rPr lang="en-US" altLang="en-US" dirty="0" smtClean="0"/>
              <a:t>promises</a:t>
            </a:r>
          </a:p>
          <a:p>
            <a:pPr lvl="2"/>
            <a:r>
              <a:rPr lang="en-US" altLang="en-US" dirty="0" smtClean="0"/>
              <a:t>God’s mercy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GOD ON THE THRONE 4:1-6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71600" y="6299200"/>
            <a:ext cx="3089307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292929"/>
                </a:solidFill>
              </a:rPr>
              <a:t>see also </a:t>
            </a:r>
            <a:r>
              <a:rPr lang="en-US" altLang="en-US" sz="2000" b="1" dirty="0">
                <a:solidFill>
                  <a:srgbClr val="292929"/>
                </a:solidFill>
              </a:rPr>
              <a:t>Ezekiel 1:22-28</a:t>
            </a:r>
            <a:endParaRPr lang="en-US" altLang="en-US" sz="2000" b="1" dirty="0">
              <a:solidFill>
                <a:srgbClr val="292929"/>
              </a:solidFill>
            </a:endParaRPr>
          </a:p>
        </p:txBody>
      </p:sp>
      <p:pic>
        <p:nvPicPr>
          <p:cNvPr id="2050" name="Picture 2" descr="Emerald crystal muzo colombi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2" t="10474" r="15132" b="33315"/>
          <a:stretch/>
        </p:blipFill>
        <p:spPr bwMode="auto">
          <a:xfrm>
            <a:off x="5159447" y="3137682"/>
            <a:ext cx="3588713" cy="3561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8567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8" presetClass="entr" presetSubtype="0" accel="100000" fill="hold" grpId="0" nodeType="after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876800"/>
          </a:xfrm>
        </p:spPr>
        <p:txBody>
          <a:bodyPr/>
          <a:lstStyle/>
          <a:p>
            <a:r>
              <a:rPr lang="en-US" altLang="en-US" dirty="0"/>
              <a:t>Twenty-four elders (v. 4)</a:t>
            </a:r>
          </a:p>
          <a:p>
            <a:pPr lvl="1"/>
            <a:r>
              <a:rPr lang="en-US" altLang="en-US" dirty="0"/>
              <a:t>12 + 12</a:t>
            </a:r>
          </a:p>
          <a:p>
            <a:pPr lvl="2"/>
            <a:r>
              <a:rPr lang="en-US" altLang="en-US" dirty="0"/>
              <a:t>12 = religion, </a:t>
            </a:r>
            <a:r>
              <a:rPr lang="en-US" altLang="en-US" dirty="0" smtClean="0"/>
              <a:t>saints, religious completeness</a:t>
            </a:r>
            <a:endParaRPr lang="en-US" altLang="en-US" dirty="0"/>
          </a:p>
          <a:p>
            <a:pPr lvl="2"/>
            <a:r>
              <a:rPr lang="en-US" altLang="en-US" dirty="0" smtClean="0"/>
              <a:t>12 X 2 </a:t>
            </a:r>
            <a:r>
              <a:rPr lang="en-US" altLang="en-US" dirty="0"/>
              <a:t>= from both testaments</a:t>
            </a:r>
          </a:p>
          <a:p>
            <a:pPr lvl="2"/>
            <a:r>
              <a:rPr lang="en-US" altLang="en-US" dirty="0"/>
              <a:t>12 tribes + 12 </a:t>
            </a:r>
            <a:r>
              <a:rPr lang="en-US" altLang="en-US" dirty="0" smtClean="0"/>
              <a:t>apostles (21:12, 14; 15:3)</a:t>
            </a:r>
            <a:endParaRPr lang="en-US" altLang="en-US" dirty="0"/>
          </a:p>
          <a:p>
            <a:pPr lvl="1"/>
            <a:r>
              <a:rPr lang="en-US" altLang="en-US" dirty="0"/>
              <a:t>sitting on </a:t>
            </a:r>
            <a:r>
              <a:rPr lang="en-US" altLang="en-US" dirty="0" smtClean="0"/>
              <a:t>thrones</a:t>
            </a:r>
            <a:endParaRPr lang="en-US" altLang="en-US" dirty="0"/>
          </a:p>
          <a:p>
            <a:pPr lvl="2"/>
            <a:r>
              <a:rPr lang="en-US" altLang="en-US" dirty="0"/>
              <a:t>attire: gold crowns &amp; white robes</a:t>
            </a:r>
          </a:p>
          <a:p>
            <a:pPr lvl="2"/>
            <a:r>
              <a:rPr lang="en-US" altLang="en-US" dirty="0"/>
              <a:t>conveys </a:t>
            </a:r>
            <a:r>
              <a:rPr lang="en-US" altLang="en-US" dirty="0" smtClean="0"/>
              <a:t>victory, purity, </a:t>
            </a:r>
            <a:r>
              <a:rPr lang="en-US" altLang="en-US" dirty="0"/>
              <a:t>and </a:t>
            </a:r>
            <a:r>
              <a:rPr lang="en-US" altLang="en-US" dirty="0" smtClean="0"/>
              <a:t>authority</a:t>
            </a:r>
          </a:p>
          <a:p>
            <a:pPr lvl="2"/>
            <a:r>
              <a:rPr lang="en-US" altLang="en-US" dirty="0"/>
              <a:t>c</a:t>
            </a:r>
            <a:r>
              <a:rPr lang="en-US" altLang="en-US" dirty="0" smtClean="0"/>
              <a:t>asts their crowns before God (4:10)</a:t>
            </a:r>
            <a:endParaRPr lang="en-US" alt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GOD ON THE THRONE 4:1-6</a:t>
            </a:r>
          </a:p>
        </p:txBody>
      </p:sp>
    </p:spTree>
    <p:extLst>
      <p:ext uri="{BB962C8B-B14F-4D97-AF65-F5344CB8AC3E}">
        <p14:creationId xmlns:p14="http://schemas.microsoft.com/office/powerpoint/2010/main" val="3332842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80275" cy="4876800"/>
          </a:xfrm>
        </p:spPr>
        <p:txBody>
          <a:bodyPr/>
          <a:lstStyle/>
          <a:p>
            <a:r>
              <a:rPr lang="en-US" altLang="en-US" sz="3600" dirty="0"/>
              <a:t>From the throne (v. 5, 6a)</a:t>
            </a:r>
          </a:p>
          <a:p>
            <a:pPr lvl="1"/>
            <a:r>
              <a:rPr lang="en-US" altLang="en-US" sz="3200" dirty="0" err="1" smtClean="0"/>
              <a:t>lightnings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thunderings</a:t>
            </a:r>
            <a:r>
              <a:rPr lang="en-US" altLang="en-US" sz="3200" dirty="0"/>
              <a:t>, voices</a:t>
            </a:r>
          </a:p>
          <a:p>
            <a:pPr lvl="2"/>
            <a:r>
              <a:rPr lang="en-US" altLang="en-US" sz="2800" dirty="0"/>
              <a:t>r</a:t>
            </a:r>
            <a:r>
              <a:rPr lang="en-US" altLang="en-US" sz="2800" dirty="0" smtClean="0"/>
              <a:t>eminiscent of Sinai: Exodus </a:t>
            </a:r>
            <a:r>
              <a:rPr lang="en-US" altLang="en-US" sz="2800" dirty="0"/>
              <a:t>19:16</a:t>
            </a:r>
          </a:p>
          <a:p>
            <a:pPr lvl="2"/>
            <a:r>
              <a:rPr lang="en-US" altLang="en-US" sz="2800" dirty="0" smtClean="0"/>
              <a:t>Rev</a:t>
            </a:r>
            <a:r>
              <a:rPr lang="en-US" altLang="en-US" sz="2800" dirty="0"/>
              <a:t>. 8:5; </a:t>
            </a:r>
            <a:r>
              <a:rPr lang="en-US" altLang="en-US" sz="2800" dirty="0" smtClean="0"/>
              <a:t>11:19</a:t>
            </a:r>
            <a:r>
              <a:rPr lang="en-US" altLang="en-US" sz="2800" dirty="0"/>
              <a:t>; Ps. 18:13, 14</a:t>
            </a:r>
          </a:p>
          <a:p>
            <a:pPr lvl="2"/>
            <a:endParaRPr lang="en-US" altLang="en-US" sz="28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GOD ON THE THRONE 4:1-6</a:t>
            </a:r>
          </a:p>
        </p:txBody>
      </p:sp>
    </p:spTree>
    <p:extLst>
      <p:ext uri="{BB962C8B-B14F-4D97-AF65-F5344CB8AC3E}">
        <p14:creationId xmlns:p14="http://schemas.microsoft.com/office/powerpoint/2010/main" val="67330491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bldLvl="4"/>
      <p:bldP spid="501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80275" cy="4876800"/>
          </a:xfrm>
        </p:spPr>
        <p:txBody>
          <a:bodyPr/>
          <a:lstStyle/>
          <a:p>
            <a:pPr lvl="1"/>
            <a:r>
              <a:rPr lang="en-US" altLang="en-US" sz="3200" dirty="0"/>
              <a:t>Seven Spirits (Holy Spirit)</a:t>
            </a:r>
          </a:p>
          <a:p>
            <a:pPr lvl="2"/>
            <a:r>
              <a:rPr lang="en-US" altLang="en-US" sz="2800" dirty="0"/>
              <a:t>before the </a:t>
            </a:r>
            <a:r>
              <a:rPr lang="en-US" altLang="en-US" sz="2800" dirty="0" smtClean="0"/>
              <a:t>throne</a:t>
            </a:r>
          </a:p>
          <a:p>
            <a:pPr lvl="3"/>
            <a:r>
              <a:rPr lang="en-US" altLang="en-US" dirty="0"/>
              <a:t>w</a:t>
            </a:r>
            <a:r>
              <a:rPr lang="en-US" altLang="en-US" dirty="0" smtClean="0"/>
              <a:t>illingness to carry out the divine will</a:t>
            </a:r>
            <a:endParaRPr lang="en-US" altLang="en-US" dirty="0"/>
          </a:p>
          <a:p>
            <a:pPr lvl="2"/>
            <a:r>
              <a:rPr lang="en-US" altLang="en-US" sz="2800" dirty="0"/>
              <a:t>seven is </a:t>
            </a:r>
            <a:r>
              <a:rPr lang="en-US" altLang="en-US" sz="2800" dirty="0" smtClean="0"/>
              <a:t>complete</a:t>
            </a:r>
          </a:p>
          <a:p>
            <a:pPr lvl="3"/>
            <a:r>
              <a:rPr lang="en-US" altLang="en-US" dirty="0"/>
              <a:t>f</a:t>
            </a:r>
            <a:r>
              <a:rPr lang="en-US" altLang="en-US" dirty="0" smtClean="0"/>
              <a:t>ully involved and devoted in the work of God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GOD ON THE THRONE 4:1-6</a:t>
            </a:r>
          </a:p>
        </p:txBody>
      </p:sp>
    </p:spTree>
    <p:extLst>
      <p:ext uri="{BB962C8B-B14F-4D97-AF65-F5344CB8AC3E}">
        <p14:creationId xmlns:p14="http://schemas.microsoft.com/office/powerpoint/2010/main" val="41435000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1053</Words>
  <Application>Microsoft Office PowerPoint</Application>
  <PresentationFormat>On-screen Show (4:3)</PresentationFormat>
  <Paragraphs>179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Axis</vt:lpstr>
      <vt:lpstr>Balance</vt:lpstr>
      <vt:lpstr>Revelation 4-5</vt:lpstr>
      <vt:lpstr>GOD ON THE THRONE 4:1-6</vt:lpstr>
      <vt:lpstr>The Point:</vt:lpstr>
      <vt:lpstr>John 16:33</vt:lpstr>
      <vt:lpstr>GOD ON THE THRONE 4:1-6</vt:lpstr>
      <vt:lpstr>GOD ON THE THRONE 4:1-6</vt:lpstr>
      <vt:lpstr>GOD ON THE THRONE 4:1-6</vt:lpstr>
      <vt:lpstr>GOD ON THE THRONE 4:1-6</vt:lpstr>
      <vt:lpstr>GOD ON THE THRONE 4:1-6</vt:lpstr>
      <vt:lpstr>GOD ON THE THRONE 4:1-6</vt:lpstr>
      <vt:lpstr>GOD ON THE THRONE 4:1-6</vt:lpstr>
      <vt:lpstr>Four Living Creatures 4:6b-8</vt:lpstr>
      <vt:lpstr>Four Living Creatures 4:6b-8</vt:lpstr>
      <vt:lpstr>Four Living Creatures (4:6b-8)</vt:lpstr>
      <vt:lpstr>Four Living Creatures (4:6b-8)</vt:lpstr>
      <vt:lpstr>Heavenly Praise (4:9-11)</vt:lpstr>
      <vt:lpstr>Heavenly Praise (4:9-11)</vt:lpstr>
      <vt:lpstr>KEY WORD: “THRONE”</vt:lpstr>
      <vt:lpstr>The THRONE ROOM of GOD</vt:lpstr>
      <vt:lpstr>An Observation:</vt:lpstr>
      <vt:lpstr>An Observation:</vt:lpstr>
      <vt:lpstr>Revelation 4:11</vt:lpstr>
      <vt:lpstr>Some Questions: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4-5</dc:title>
  <dc:creator>Steven J. Wallace</dc:creator>
  <cp:lastModifiedBy>Steven J. Wallace</cp:lastModifiedBy>
  <cp:revision>4</cp:revision>
  <dcterms:created xsi:type="dcterms:W3CDTF">2015-02-04T18:06:04Z</dcterms:created>
  <dcterms:modified xsi:type="dcterms:W3CDTF">2015-02-04T18:39:23Z</dcterms:modified>
</cp:coreProperties>
</file>